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3D5E47-56F4-4978-ABD7-F36AB8B8E4A0}" type="datetimeFigureOut">
              <a:rPr lang="nl-NL" smtClean="0"/>
              <a:pPr/>
              <a:t>12-1-2015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59C191-BD0A-448A-8185-D863D020A9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Mattheüs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evangelie</a:t>
            </a:r>
            <a:r>
              <a:rPr lang="en-US" dirty="0" smtClean="0"/>
              <a:t> van de Zoon van David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Een van de centrale thema’s bij Markus was de notie van conflict.</a:t>
            </a:r>
          </a:p>
          <a:p>
            <a:r>
              <a:rPr lang="nl-NL" dirty="0" smtClean="0"/>
              <a:t>Dat komt ook bij </a:t>
            </a:r>
            <a:r>
              <a:rPr lang="nl-NL" dirty="0" err="1" smtClean="0"/>
              <a:t>Mattheüs</a:t>
            </a:r>
            <a:r>
              <a:rPr lang="nl-NL" dirty="0" smtClean="0"/>
              <a:t> uitvoerig terug.</a:t>
            </a:r>
          </a:p>
          <a:p>
            <a:r>
              <a:rPr lang="nl-NL" dirty="0" smtClean="0"/>
              <a:t>Dat conflict voltrekt zich met name tussen Jezus en de joodse leiders.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Je ziet dat al in de eerste hoofdstukken:</a:t>
            </a:r>
          </a:p>
          <a:p>
            <a:pPr lvl="1"/>
            <a:r>
              <a:rPr lang="nl-NL" dirty="0" smtClean="0"/>
              <a:t>Het geboren kind is de Christus (=Messias, 1: 16), de langverwachte Messias van Israel.</a:t>
            </a:r>
          </a:p>
          <a:p>
            <a:pPr lvl="1"/>
            <a:r>
              <a:rPr lang="nl-NL" dirty="0" smtClean="0"/>
              <a:t>Hij is ook de ‘geliefde Zoon van God’ (3: 17) in wie de Vader een welbehagen heeft. </a:t>
            </a:r>
          </a:p>
          <a:p>
            <a:pPr lvl="1"/>
            <a:r>
              <a:rPr lang="nl-NL" dirty="0" smtClean="0"/>
              <a:t>De Joodse leiders echter zijn degenen die </a:t>
            </a:r>
            <a:r>
              <a:rPr lang="nl-NL" dirty="0" err="1" smtClean="0"/>
              <a:t>Herodes</a:t>
            </a:r>
            <a:r>
              <a:rPr lang="nl-NL" dirty="0" smtClean="0"/>
              <a:t> nota bene op weg helpen (2: 5).</a:t>
            </a:r>
          </a:p>
          <a:p>
            <a:pPr lvl="1"/>
            <a:r>
              <a:rPr lang="nl-NL" dirty="0" smtClean="0"/>
              <a:t>Al in h. 2 worden ze door Johannes aangeduid als ‘Adderengebroed!’.</a:t>
            </a:r>
          </a:p>
          <a:p>
            <a:pPr lvl="1"/>
            <a:r>
              <a:rPr lang="nl-NL" dirty="0" smtClean="0"/>
              <a:t>Zo liggen al direct in het begin de schaduwen van het conflict over Jezus!</a:t>
            </a:r>
          </a:p>
        </p:txBody>
      </p:sp>
      <p:pic>
        <p:nvPicPr>
          <p:cNvPr id="5" name="Afbeelding 4" descr="schaaks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1703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(2)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In h. 5-9 wordt er overwegend positief op Jezus’ onderwijs gereageerd.</a:t>
            </a:r>
          </a:p>
          <a:p>
            <a:r>
              <a:rPr lang="nl-NL" dirty="0" smtClean="0"/>
              <a:t>Daarna neemt de kritiek toe, zie 9: 4 en 9: 11.</a:t>
            </a:r>
          </a:p>
          <a:p>
            <a:r>
              <a:rPr lang="nl-NL" dirty="0" smtClean="0"/>
              <a:t>Dat verhevigt in het conflict over de </a:t>
            </a:r>
            <a:r>
              <a:rPr lang="nl-NL" dirty="0" err="1" smtClean="0"/>
              <a:t>sabbath</a:t>
            </a:r>
            <a:r>
              <a:rPr lang="nl-NL" dirty="0" smtClean="0"/>
              <a:t>, h. 12. </a:t>
            </a:r>
          </a:p>
          <a:p>
            <a:r>
              <a:rPr lang="nl-NL" dirty="0" smtClean="0"/>
              <a:t>Jezus’ laatste reis naar Jeruzalem (16.21-28: 20) culmineert in de climax van 21: 12-22:46.</a:t>
            </a:r>
          </a:p>
          <a:p>
            <a:r>
              <a:rPr lang="nl-NL" dirty="0" smtClean="0"/>
              <a:t>De laatste dagen zijn vol van conflict en debat</a:t>
            </a:r>
          </a:p>
          <a:p>
            <a:pPr lvl="1"/>
            <a:r>
              <a:rPr lang="nl-NL" dirty="0" smtClean="0"/>
              <a:t>…met </a:t>
            </a:r>
            <a:r>
              <a:rPr lang="nl-NL" dirty="0" err="1" smtClean="0"/>
              <a:t>overpriesters</a:t>
            </a:r>
            <a:r>
              <a:rPr lang="nl-NL" dirty="0" smtClean="0"/>
              <a:t> en schriftgeleerden (21: 15), de oudsten (21: 23), Farizeeërs (22: 16),  Sadduceeën (22: 23)…</a:t>
            </a:r>
          </a:p>
          <a:p>
            <a:pPr lvl="1"/>
            <a:r>
              <a:rPr lang="nl-NL" dirty="0" smtClean="0"/>
              <a:t>Dit onderstreept de intensiteit van het conflict. 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Hierbij gaat het met name over Zijn bevoegdheid om dingen te doen en te leren:</a:t>
            </a:r>
          </a:p>
          <a:p>
            <a:pPr lvl="1"/>
            <a:r>
              <a:rPr lang="nl-NL" dirty="0" smtClean="0"/>
              <a:t>In 21: 15 vallen ze Hem aan op de tempelreiniging.</a:t>
            </a:r>
          </a:p>
          <a:p>
            <a:pPr lvl="1"/>
            <a:r>
              <a:rPr lang="nl-NL" dirty="0" smtClean="0"/>
              <a:t>Dat herhaalt zich: vs. 23, 22: 16-17, 23-28, 34-35</a:t>
            </a:r>
          </a:p>
          <a:p>
            <a:pPr lvl="1"/>
            <a:r>
              <a:rPr lang="nl-NL" dirty="0" smtClean="0"/>
              <a:t>Het eindigt met Jezus die hen de mond snoert met Psalm 110: Christus, de Zoon van David (41-46)</a:t>
            </a:r>
          </a:p>
          <a:p>
            <a:pPr lvl="1"/>
            <a:endParaRPr lang="nl-NL" dirty="0"/>
          </a:p>
        </p:txBody>
      </p:sp>
      <p:pic>
        <p:nvPicPr>
          <p:cNvPr id="5" name="Afbeelding 4" descr="jezusjoodselei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3328858" cy="2433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Antisemitisch</a:t>
            </a:r>
            <a:r>
              <a:rPr lang="en-US" dirty="0" smtClean="0"/>
              <a:t>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Volgens sommige critici is </a:t>
            </a:r>
            <a:r>
              <a:rPr lang="nl-NL" dirty="0" err="1" smtClean="0"/>
              <a:t>Mattheüs</a:t>
            </a:r>
            <a:r>
              <a:rPr lang="nl-NL" dirty="0" smtClean="0"/>
              <a:t> </a:t>
            </a:r>
            <a:r>
              <a:rPr lang="nl-NL" dirty="0" err="1" smtClean="0"/>
              <a:t>anti-semitisch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Met name vanwege h. 23</a:t>
            </a:r>
          </a:p>
          <a:p>
            <a:r>
              <a:rPr lang="nl-NL" dirty="0" smtClean="0"/>
              <a:t>Dat verwijt is niet terecht. Het is geschreven door een jood en voor joden.</a:t>
            </a:r>
          </a:p>
          <a:p>
            <a:r>
              <a:rPr lang="nl-NL" dirty="0" smtClean="0"/>
              <a:t>Beter is: </a:t>
            </a:r>
            <a:r>
              <a:rPr lang="nl-NL" dirty="0" err="1" smtClean="0"/>
              <a:t>anti-sommige-joodse-leiders</a:t>
            </a:r>
            <a:r>
              <a:rPr lang="nl-NL" dirty="0" smtClean="0"/>
              <a:t>…</a:t>
            </a:r>
          </a:p>
          <a:p>
            <a:r>
              <a:rPr lang="nl-NL" dirty="0" err="1" smtClean="0"/>
              <a:t>Mattheüs</a:t>
            </a:r>
            <a:r>
              <a:rPr lang="nl-NL" dirty="0" smtClean="0"/>
              <a:t> wil verklaren hoe het heeft kunnen gebeuren dat de Messias, de Zoon van God, nota bene door de leiders van Zijn eigen volk ter dood is veroordeeld. 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Hierbij schuwt hij niet om harde kritiek op de hypocrisie van sommige joodse leiders te uiten, zie bijv. 12: 10.</a:t>
            </a:r>
          </a:p>
          <a:p>
            <a:pPr lvl="1"/>
            <a:r>
              <a:rPr lang="nl-NL" dirty="0" smtClean="0"/>
              <a:t>Genezen mag niet, plannen smeden om iemand te doden wel…(vs. 14)</a:t>
            </a:r>
            <a:endParaRPr lang="nl-NL" dirty="0"/>
          </a:p>
        </p:txBody>
      </p:sp>
      <p:pic>
        <p:nvPicPr>
          <p:cNvPr id="6" name="Afbeelding 5" descr="jezusgene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645024"/>
            <a:ext cx="2326183" cy="290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Centraal in </a:t>
            </a:r>
            <a:r>
              <a:rPr lang="nl-NL" dirty="0" err="1" smtClean="0"/>
              <a:t>Mattheüs</a:t>
            </a:r>
            <a:r>
              <a:rPr lang="nl-NL" dirty="0" smtClean="0"/>
              <a:t> is de overtuiging dat </a:t>
            </a:r>
            <a:r>
              <a:rPr lang="nl-NL" i="1" dirty="0" smtClean="0"/>
              <a:t>Jezus Koning</a:t>
            </a:r>
            <a:r>
              <a:rPr lang="nl-NL" dirty="0" smtClean="0"/>
              <a:t> is.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Al aan het begin komen de wijzen Jezus </a:t>
            </a:r>
            <a:r>
              <a:rPr lang="nl-NL" dirty="0" err="1" smtClean="0"/>
              <a:t>koninklijke</a:t>
            </a:r>
            <a:r>
              <a:rPr lang="nl-NL" dirty="0" smtClean="0"/>
              <a:t> eer bewijzen </a:t>
            </a:r>
          </a:p>
          <a:p>
            <a:r>
              <a:rPr lang="nl-NL" dirty="0" smtClean="0"/>
              <a:t>Zie de intro van het evangelie, vs. 1:1: </a:t>
            </a:r>
          </a:p>
          <a:p>
            <a:pPr lvl="1"/>
            <a:r>
              <a:rPr lang="nl-NL" dirty="0" smtClean="0"/>
              <a:t>Jezus is de ‘Zoon van David’</a:t>
            </a:r>
          </a:p>
          <a:p>
            <a:pPr lvl="1"/>
            <a:r>
              <a:rPr lang="nl-NL" dirty="0" smtClean="0"/>
              <a:t>Deze titel wordt vooral gebruikt bij genezingen (9: 27, 15: 22)</a:t>
            </a:r>
          </a:p>
          <a:p>
            <a:pPr lvl="2"/>
            <a:r>
              <a:rPr lang="nl-NL" dirty="0" smtClean="0"/>
              <a:t>Is dat om Jezus uit de sfeer van nationalistische en politieke ideeën weg te halen? </a:t>
            </a:r>
          </a:p>
          <a:p>
            <a:pPr lvl="2"/>
            <a:r>
              <a:rPr lang="nl-NL" dirty="0" smtClean="0"/>
              <a:t>Het ironische is dat het uitgerekend blinden en heidenen zijn die deze titel gebruiken!</a:t>
            </a:r>
          </a:p>
          <a:p>
            <a:pPr lvl="2"/>
            <a:r>
              <a:rPr lang="nl-NL" dirty="0" smtClean="0"/>
              <a:t>Zij zien iets wat de joodse leiders niet zien!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Het </a:t>
            </a:r>
            <a:r>
              <a:rPr lang="nl-NL" dirty="0" err="1" smtClean="0"/>
              <a:t>koninklijke</a:t>
            </a:r>
            <a:r>
              <a:rPr lang="nl-NL" dirty="0" smtClean="0"/>
              <a:t> van Jezus wordt verder onderstreept door…</a:t>
            </a:r>
          </a:p>
          <a:p>
            <a:pPr lvl="1"/>
            <a:r>
              <a:rPr lang="nl-NL" dirty="0" smtClean="0"/>
              <a:t>…het gebruik van de naam ‘Christus’ (1:1, 11:2, 16: 16)</a:t>
            </a:r>
          </a:p>
          <a:p>
            <a:pPr lvl="1"/>
            <a:r>
              <a:rPr lang="nl-NL" dirty="0" smtClean="0"/>
              <a:t>…het gebruik van de titel ‘</a:t>
            </a:r>
            <a:r>
              <a:rPr lang="nl-NL" dirty="0" err="1" smtClean="0"/>
              <a:t>Heere</a:t>
            </a:r>
            <a:r>
              <a:rPr lang="nl-NL" dirty="0" smtClean="0"/>
              <a:t>’ (soms als respectvolle aanspraak, soms als aanduiding van goddelijkheid, 7: 21-22, 25: 37)</a:t>
            </a:r>
          </a:p>
          <a:p>
            <a:pPr lvl="1"/>
            <a:r>
              <a:rPr lang="nl-NL" dirty="0" smtClean="0"/>
              <a:t>…het gebruik van de benaming ‘Zoon van God’</a:t>
            </a:r>
          </a:p>
          <a:p>
            <a:pPr lvl="2"/>
            <a:r>
              <a:rPr lang="nl-NL" dirty="0" smtClean="0"/>
              <a:t>In het OT een aanduiding voor de koning (2 Sam. 7: 14, Ps. 2: 7).</a:t>
            </a:r>
          </a:p>
        </p:txBody>
      </p:sp>
      <p:pic>
        <p:nvPicPr>
          <p:cNvPr id="5" name="Afbeelding 4" descr="kr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437112"/>
            <a:ext cx="2987824" cy="204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Mattheüs</a:t>
            </a:r>
            <a:r>
              <a:rPr lang="en-US" dirty="0" smtClean="0"/>
              <a:t> 22: 41-46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Van groot belang is in dit verband het gesprek dat Jezus heeft aan met de Farizeeën.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err="1" smtClean="0"/>
              <a:t>Zij</a:t>
            </a:r>
            <a:r>
              <a:rPr lang="en-US" sz="2600" dirty="0" smtClean="0"/>
              <a:t> </a:t>
            </a:r>
            <a:r>
              <a:rPr lang="en-US" sz="2600" dirty="0" err="1" smtClean="0"/>
              <a:t>verwachten</a:t>
            </a:r>
            <a:r>
              <a:rPr lang="en-US" sz="2600" dirty="0" smtClean="0"/>
              <a:t> </a:t>
            </a:r>
            <a:r>
              <a:rPr lang="en-US" sz="2600" dirty="0" err="1" smtClean="0"/>
              <a:t>een</a:t>
            </a:r>
            <a:r>
              <a:rPr lang="en-US" sz="2600" dirty="0" smtClean="0"/>
              <a:t> ‘Zoon van David’</a:t>
            </a:r>
          </a:p>
          <a:p>
            <a:pPr lvl="1"/>
            <a:r>
              <a:rPr lang="en-US" sz="2600" dirty="0" err="1" smtClean="0"/>
              <a:t>Maar</a:t>
            </a:r>
            <a:r>
              <a:rPr lang="en-US" sz="2600" dirty="0" smtClean="0"/>
              <a:t> </a:t>
            </a:r>
            <a:r>
              <a:rPr lang="en-US" sz="2600" dirty="0" err="1" smtClean="0"/>
              <a:t>volgens</a:t>
            </a:r>
            <a:r>
              <a:rPr lang="en-US" sz="2600" dirty="0" smtClean="0"/>
              <a:t> Psalm 110 is de </a:t>
            </a:r>
            <a:r>
              <a:rPr lang="en-US" sz="2600" dirty="0" err="1" smtClean="0"/>
              <a:t>Messias</a:t>
            </a:r>
            <a:r>
              <a:rPr lang="en-US" sz="2600" dirty="0" smtClean="0"/>
              <a:t> (‘</a:t>
            </a:r>
            <a:r>
              <a:rPr lang="en-US" sz="2600" dirty="0" err="1" smtClean="0"/>
              <a:t>Davids</a:t>
            </a:r>
            <a:r>
              <a:rPr lang="en-US" sz="2600" dirty="0" smtClean="0"/>
              <a:t> Zoon’) </a:t>
            </a:r>
            <a:r>
              <a:rPr lang="en-US" sz="2600" dirty="0" err="1" smtClean="0"/>
              <a:t>niet</a:t>
            </a:r>
            <a:r>
              <a:rPr lang="en-US" sz="2600" dirty="0" smtClean="0"/>
              <a:t> </a:t>
            </a:r>
            <a:r>
              <a:rPr lang="en-US" sz="2600" dirty="0" err="1" smtClean="0"/>
              <a:t>zomaar</a:t>
            </a:r>
            <a:r>
              <a:rPr lang="en-US" sz="2600" dirty="0" smtClean="0"/>
              <a:t> </a:t>
            </a:r>
            <a:r>
              <a:rPr lang="en-US" sz="2600" dirty="0" err="1" smtClean="0"/>
              <a:t>iemand</a:t>
            </a:r>
            <a:r>
              <a:rPr lang="en-US" sz="2600" dirty="0" smtClean="0"/>
              <a:t>, </a:t>
            </a:r>
            <a:r>
              <a:rPr lang="en-US" sz="2600" dirty="0" err="1" smtClean="0"/>
              <a:t>maar</a:t>
            </a:r>
            <a:r>
              <a:rPr lang="en-US" sz="2600" dirty="0" smtClean="0"/>
              <a:t> ‘</a:t>
            </a:r>
            <a:r>
              <a:rPr lang="en-US" sz="2600" dirty="0" err="1" smtClean="0"/>
              <a:t>Davids</a:t>
            </a:r>
            <a:r>
              <a:rPr lang="en-US" sz="2600" dirty="0" smtClean="0"/>
              <a:t> </a:t>
            </a:r>
            <a:r>
              <a:rPr lang="en-US" sz="2600" dirty="0" err="1" smtClean="0"/>
              <a:t>Heere</a:t>
            </a:r>
            <a:r>
              <a:rPr lang="en-US" sz="2600" dirty="0" smtClean="0"/>
              <a:t>’.</a:t>
            </a:r>
          </a:p>
          <a:p>
            <a:pPr lvl="1"/>
            <a:r>
              <a:rPr lang="en-US" sz="2600" dirty="0" smtClean="0"/>
              <a:t>‘</a:t>
            </a:r>
            <a:r>
              <a:rPr lang="en-US" sz="2600" dirty="0" err="1" smtClean="0"/>
              <a:t>Davids</a:t>
            </a:r>
            <a:r>
              <a:rPr lang="en-US" sz="2600" dirty="0" smtClean="0"/>
              <a:t> Zoon’ </a:t>
            </a:r>
            <a:r>
              <a:rPr lang="en-US" sz="2600" dirty="0" err="1" smtClean="0"/>
              <a:t>zal</a:t>
            </a:r>
            <a:r>
              <a:rPr lang="en-US" sz="2600" dirty="0" smtClean="0"/>
              <a:t> </a:t>
            </a:r>
            <a:r>
              <a:rPr lang="en-US" sz="2600" dirty="0" err="1" smtClean="0"/>
              <a:t>dus</a:t>
            </a:r>
            <a:r>
              <a:rPr lang="en-US" sz="2600" dirty="0" smtClean="0"/>
              <a:t> </a:t>
            </a:r>
            <a:r>
              <a:rPr lang="en-US" sz="2600" dirty="0" err="1" smtClean="0"/>
              <a:t>groter</a:t>
            </a:r>
            <a:r>
              <a:rPr lang="en-US" sz="2600" dirty="0" smtClean="0"/>
              <a:t> en </a:t>
            </a:r>
            <a:r>
              <a:rPr lang="en-US" sz="2600" dirty="0" err="1" smtClean="0"/>
              <a:t>belangrijker</a:t>
            </a:r>
            <a:r>
              <a:rPr lang="en-US" sz="2600" dirty="0" smtClean="0"/>
              <a:t> </a:t>
            </a:r>
            <a:r>
              <a:rPr lang="en-US" sz="2600" dirty="0" err="1" smtClean="0"/>
              <a:t>zijn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David </a:t>
            </a:r>
            <a:r>
              <a:rPr lang="en-US" sz="2600" dirty="0" err="1" smtClean="0"/>
              <a:t>zelf</a:t>
            </a:r>
            <a:r>
              <a:rPr lang="en-US" sz="2600" dirty="0" smtClean="0"/>
              <a:t>! </a:t>
            </a:r>
          </a:p>
          <a:p>
            <a:pPr lvl="1"/>
            <a:r>
              <a:rPr lang="en-US" sz="2600" dirty="0" smtClean="0"/>
              <a:t>Het </a:t>
            </a:r>
            <a:r>
              <a:rPr lang="en-US" sz="2600" dirty="0" err="1" smtClean="0"/>
              <a:t>laat</a:t>
            </a:r>
            <a:r>
              <a:rPr lang="en-US" sz="2600" dirty="0" smtClean="0"/>
              <a:t> </a:t>
            </a:r>
            <a:r>
              <a:rPr lang="en-US" sz="2600" dirty="0" err="1" smtClean="0"/>
              <a:t>zien</a:t>
            </a:r>
            <a:r>
              <a:rPr lang="en-US" sz="2600" dirty="0" smtClean="0"/>
              <a:t> </a:t>
            </a:r>
            <a:r>
              <a:rPr lang="en-US" sz="2600" dirty="0" err="1" smtClean="0"/>
              <a:t>dat</a:t>
            </a:r>
            <a:r>
              <a:rPr lang="en-US" sz="2600" dirty="0" smtClean="0"/>
              <a:t> de </a:t>
            </a:r>
            <a:r>
              <a:rPr lang="en-US" sz="2600" dirty="0" err="1" smtClean="0"/>
              <a:t>Messias</a:t>
            </a:r>
            <a:r>
              <a:rPr lang="en-US" sz="2600" dirty="0" smtClean="0"/>
              <a:t> van </a:t>
            </a:r>
            <a:r>
              <a:rPr lang="en-US" sz="2600" dirty="0" err="1" smtClean="0"/>
              <a:t>goddelijke</a:t>
            </a:r>
            <a:r>
              <a:rPr lang="en-US" sz="2600" dirty="0" smtClean="0"/>
              <a:t> </a:t>
            </a:r>
            <a:r>
              <a:rPr lang="en-US" sz="2600" dirty="0" err="1" smtClean="0"/>
              <a:t>afkomst</a:t>
            </a:r>
            <a:r>
              <a:rPr lang="en-US" sz="2600" dirty="0" smtClean="0"/>
              <a:t> is. </a:t>
            </a:r>
            <a:endParaRPr lang="nl-NL" sz="2600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32198" y="836712"/>
            <a:ext cx="4041648" cy="5317200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41 </a:t>
            </a:r>
            <a:r>
              <a:rPr lang="nl-NL" dirty="0" smtClean="0"/>
              <a:t>Toen </a:t>
            </a:r>
            <a:r>
              <a:rPr lang="nl-NL" dirty="0"/>
              <a:t>de Farizeeën bijeenwaren, vroeg Jezus hun:</a:t>
            </a:r>
          </a:p>
          <a:p>
            <a:r>
              <a:rPr lang="nl-NL" dirty="0"/>
              <a:t>42 Wat denkt u over de Christus? Wiens Zoon is Hij? Zij zeiden tegen Hem: </a:t>
            </a:r>
            <a:r>
              <a:rPr lang="nl-NL" dirty="0" smtClean="0"/>
              <a:t>Davids </a:t>
            </a:r>
            <a:r>
              <a:rPr lang="nl-NL" i="1" dirty="0" smtClean="0"/>
              <a:t>Zoon</a:t>
            </a:r>
            <a:r>
              <a:rPr lang="nl-NL" dirty="0"/>
              <a:t>.</a:t>
            </a:r>
          </a:p>
          <a:p>
            <a:r>
              <a:rPr lang="nl-NL" dirty="0"/>
              <a:t>43 Hij zei tegen hen: Hoe kan David Hem dan, in de Geest, </a:t>
            </a:r>
            <a:r>
              <a:rPr lang="nl-NL" i="1" dirty="0"/>
              <a:t>zijn</a:t>
            </a:r>
            <a:r>
              <a:rPr lang="nl-NL" dirty="0"/>
              <a:t> </a:t>
            </a:r>
            <a:r>
              <a:rPr lang="nl-NL" dirty="0" err="1"/>
              <a:t>Heere</a:t>
            </a:r>
            <a:r>
              <a:rPr lang="nl-NL" dirty="0"/>
              <a:t> noemen, als hij zegt:</a:t>
            </a:r>
          </a:p>
          <a:p>
            <a:r>
              <a:rPr lang="nl-NL" dirty="0"/>
              <a:t>44 </a:t>
            </a:r>
            <a:r>
              <a:rPr lang="nl-NL" dirty="0" smtClean="0"/>
              <a:t>De </a:t>
            </a:r>
            <a:r>
              <a:rPr lang="nl-NL" dirty="0" err="1"/>
              <a:t>Heere</a:t>
            </a:r>
            <a:r>
              <a:rPr lang="nl-NL" dirty="0"/>
              <a:t> heeft gezegd tegen Mijn </a:t>
            </a:r>
            <a:r>
              <a:rPr lang="nl-NL" dirty="0" err="1"/>
              <a:t>Heere</a:t>
            </a:r>
            <a:r>
              <a:rPr lang="nl-NL" dirty="0"/>
              <a:t>: Zit aan Mijn rechter</a:t>
            </a:r>
            <a:r>
              <a:rPr lang="nl-NL" i="1" dirty="0"/>
              <a:t>hand</a:t>
            </a:r>
            <a:r>
              <a:rPr lang="nl-NL" dirty="0"/>
              <a:t>, totdat Ik Uw vijanden neergelegd heb als een voetbank voor Uw voeten?</a:t>
            </a:r>
          </a:p>
          <a:p>
            <a:r>
              <a:rPr lang="nl-NL" dirty="0"/>
              <a:t>45 Als David Hem dan </a:t>
            </a:r>
            <a:r>
              <a:rPr lang="nl-NL" i="1" dirty="0"/>
              <a:t>zijn</a:t>
            </a:r>
            <a:r>
              <a:rPr lang="nl-NL" dirty="0"/>
              <a:t> </a:t>
            </a:r>
            <a:r>
              <a:rPr lang="nl-NL" dirty="0" err="1"/>
              <a:t>Heere</a:t>
            </a:r>
            <a:r>
              <a:rPr lang="nl-NL" dirty="0"/>
              <a:t> noemt, hoe kan Hij dan zijn Zoon zijn?</a:t>
            </a:r>
          </a:p>
          <a:p>
            <a:r>
              <a:rPr lang="nl-NL" dirty="0"/>
              <a:t>46 En niemand kon Hem een woord antwoorden, en ook durfde niemand Hem vanaf die dag meer </a:t>
            </a:r>
            <a:r>
              <a:rPr lang="nl-NL" i="1" dirty="0"/>
              <a:t>iets</a:t>
            </a:r>
            <a:r>
              <a:rPr lang="nl-NL" dirty="0"/>
              <a:t> te vragen.</a:t>
            </a:r>
          </a:p>
          <a:p>
            <a:endParaRPr lang="nl-NL" dirty="0"/>
          </a:p>
        </p:txBody>
      </p:sp>
      <p:pic>
        <p:nvPicPr>
          <p:cNvPr id="5" name="Afbeelding 4" descr="jezusfarize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869160"/>
            <a:ext cx="2627784" cy="173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Koning</a:t>
            </a:r>
            <a:r>
              <a:rPr lang="en-US" dirty="0" smtClean="0"/>
              <a:t> en het </a:t>
            </a:r>
            <a:r>
              <a:rPr lang="en-US" dirty="0" err="1" smtClean="0"/>
              <a:t>Koninkrijk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Nauw verbonden aan Jezus als Koning is natuurlijk de gedachte van het </a:t>
            </a:r>
            <a:r>
              <a:rPr lang="nl-NL" i="1" dirty="0" smtClean="0"/>
              <a:t>Koninkrijk</a:t>
            </a:r>
            <a:r>
              <a:rPr lang="nl-NL" dirty="0" smtClean="0"/>
              <a:t>.</a:t>
            </a:r>
          </a:p>
          <a:p>
            <a:r>
              <a:rPr lang="nl-NL" dirty="0" smtClean="0"/>
              <a:t>Vooral Matth. 13 vraagt daar veel aandacht voor.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Het mosterdzaad en het zuurdeeg (31-33):</a:t>
            </a:r>
          </a:p>
          <a:p>
            <a:pPr lvl="1"/>
            <a:r>
              <a:rPr lang="nl-NL" dirty="0" smtClean="0"/>
              <a:t>Het Koninkrijk begint klein, maar kent een gestage groei</a:t>
            </a:r>
            <a:endParaRPr lang="nl-NL" dirty="0"/>
          </a:p>
          <a:p>
            <a:r>
              <a:rPr lang="nl-NL" dirty="0" smtClean="0"/>
              <a:t>Gelijkenis van de schat in de akker en parel van grote waarde (44-46):</a:t>
            </a:r>
          </a:p>
          <a:p>
            <a:pPr lvl="1"/>
            <a:r>
              <a:rPr lang="nl-NL" dirty="0" smtClean="0"/>
              <a:t>Het Koninkrijk heeft absolute prioriteit</a:t>
            </a:r>
          </a:p>
          <a:p>
            <a:r>
              <a:rPr lang="nl-NL" dirty="0" smtClean="0"/>
              <a:t> Het onkruid tussen de tarwe (24-30 en 36-43)</a:t>
            </a:r>
          </a:p>
          <a:p>
            <a:pPr lvl="1"/>
            <a:r>
              <a:rPr lang="nl-NL" dirty="0" smtClean="0"/>
              <a:t>Het Koninkrijk kent tegenstand van de satan</a:t>
            </a:r>
          </a:p>
          <a:p>
            <a:r>
              <a:rPr lang="nl-NL" dirty="0" smtClean="0"/>
              <a:t>Het visnet (47-50)</a:t>
            </a:r>
          </a:p>
          <a:p>
            <a:pPr lvl="1"/>
            <a:r>
              <a:rPr lang="nl-NL" dirty="0" smtClean="0"/>
              <a:t>Er vindt een uiteindelijke scheiding van goeden en kwaden plaats</a:t>
            </a:r>
          </a:p>
          <a:p>
            <a:endParaRPr lang="nl-NL" dirty="0"/>
          </a:p>
        </p:txBody>
      </p:sp>
      <p:pic>
        <p:nvPicPr>
          <p:cNvPr id="6" name="Afbeelding 5" descr="koninkrijkvango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111149" cy="256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smtClean="0"/>
              <a:t>Het Koninkrijk en de joden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r>
              <a:rPr lang="nl-NL" dirty="0" err="1" smtClean="0"/>
              <a:t>Mattheüs</a:t>
            </a:r>
            <a:r>
              <a:rPr lang="nl-NL" dirty="0" smtClean="0"/>
              <a:t> vraagt aandacht voor Jezus’ missie voor Israël:</a:t>
            </a:r>
          </a:p>
          <a:p>
            <a:pPr lvl="1"/>
            <a:r>
              <a:rPr lang="nl-NL" dirty="0" smtClean="0"/>
              <a:t>Matth. 10: 5-6 en 15: 24</a:t>
            </a:r>
          </a:p>
          <a:p>
            <a:pPr lvl="1"/>
            <a:r>
              <a:rPr lang="nl-NL" dirty="0" smtClean="0"/>
              <a:t>Dat laat zien dat </a:t>
            </a:r>
            <a:r>
              <a:rPr lang="nl-NL" dirty="0" err="1" smtClean="0"/>
              <a:t>Mattheüs</a:t>
            </a:r>
            <a:r>
              <a:rPr lang="nl-NL" dirty="0" smtClean="0"/>
              <a:t> niet </a:t>
            </a:r>
            <a:r>
              <a:rPr lang="nl-NL" dirty="0" err="1" smtClean="0"/>
              <a:t>anti-joods</a:t>
            </a:r>
            <a:r>
              <a:rPr lang="nl-NL" dirty="0" smtClean="0"/>
              <a:t> is.</a:t>
            </a:r>
          </a:p>
          <a:p>
            <a:pPr lvl="1"/>
            <a:r>
              <a:rPr lang="nl-NL" dirty="0" smtClean="0"/>
              <a:t>Matth. 23: 39 behelst nog een belofte voor Israel.  </a:t>
            </a:r>
          </a:p>
          <a:p>
            <a:pPr lvl="1"/>
            <a:endParaRPr lang="nl-NL" dirty="0" smtClean="0"/>
          </a:p>
        </p:txBody>
      </p:sp>
      <p:pic>
        <p:nvPicPr>
          <p:cNvPr id="5" name="Tijdelijke aanduiding voor inhoud 4" descr="joo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0005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smtClean="0"/>
              <a:t>Het Koninkrijk en de heidenen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nl-NL" dirty="0" smtClean="0"/>
              <a:t>Uitgerekend </a:t>
            </a:r>
            <a:r>
              <a:rPr lang="nl-NL" dirty="0" err="1" smtClean="0"/>
              <a:t>Mattheüs</a:t>
            </a:r>
            <a:r>
              <a:rPr lang="nl-NL" dirty="0"/>
              <a:t> </a:t>
            </a:r>
            <a:r>
              <a:rPr lang="nl-NL" dirty="0" smtClean="0"/>
              <a:t>heeft enkele bijzondere uitspraken m.b.t. de heidenen.</a:t>
            </a:r>
          </a:p>
          <a:p>
            <a:pPr lvl="1"/>
            <a:r>
              <a:rPr lang="nl-NL" dirty="0" smtClean="0"/>
              <a:t>De komst van de wijzen.</a:t>
            </a:r>
          </a:p>
          <a:p>
            <a:pPr lvl="1"/>
            <a:r>
              <a:rPr lang="nl-NL" dirty="0" smtClean="0"/>
              <a:t>De grote opdracht, Matth. 28: 19</a:t>
            </a:r>
          </a:p>
          <a:p>
            <a:pPr lvl="1"/>
            <a:r>
              <a:rPr lang="nl-NL" dirty="0" smtClean="0"/>
              <a:t>Matth. 8: 11-12</a:t>
            </a:r>
            <a:endParaRPr lang="nl-NL" dirty="0"/>
          </a:p>
        </p:txBody>
      </p:sp>
      <p:pic>
        <p:nvPicPr>
          <p:cNvPr id="5" name="Tijdelijke aanduiding voor inhoud 4" descr="zend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Mattheüs</a:t>
            </a:r>
            <a:r>
              <a:rPr lang="en-US" dirty="0" smtClean="0"/>
              <a:t> was het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geliefde</a:t>
            </a:r>
            <a:r>
              <a:rPr lang="en-US" dirty="0" smtClean="0"/>
              <a:t> </a:t>
            </a:r>
            <a:r>
              <a:rPr lang="en-US" dirty="0" err="1" smtClean="0"/>
              <a:t>evangelie</a:t>
            </a:r>
            <a:r>
              <a:rPr lang="en-US" dirty="0" smtClean="0"/>
              <a:t> in de </a:t>
            </a:r>
            <a:r>
              <a:rPr lang="en-US" dirty="0" err="1" smtClean="0"/>
              <a:t>Vroege</a:t>
            </a:r>
            <a:r>
              <a:rPr lang="en-US" dirty="0" smtClean="0"/>
              <a:t> </a:t>
            </a:r>
            <a:r>
              <a:rPr lang="en-US" dirty="0" err="1" smtClean="0"/>
              <a:t>kerk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de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eeuwen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Christus</a:t>
            </a:r>
            <a:r>
              <a:rPr lang="en-US" dirty="0" smtClean="0"/>
              <a:t> is </a:t>
            </a:r>
            <a:r>
              <a:rPr lang="en-US" dirty="0" err="1" smtClean="0"/>
              <a:t>Mattheüs</a:t>
            </a:r>
            <a:r>
              <a:rPr lang="en-US" dirty="0" smtClean="0"/>
              <a:t> de evangelist die het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geciteerd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 in de </a:t>
            </a:r>
            <a:r>
              <a:rPr lang="en-US" dirty="0" err="1" smtClean="0"/>
              <a:t>brieven</a:t>
            </a:r>
            <a:r>
              <a:rPr lang="en-US" dirty="0" smtClean="0"/>
              <a:t> van Ignatius (ca. 110-115) </a:t>
            </a:r>
            <a:r>
              <a:rPr lang="en-US" dirty="0" err="1" smtClean="0"/>
              <a:t>komen</a:t>
            </a:r>
            <a:r>
              <a:rPr lang="en-US" dirty="0" smtClean="0"/>
              <a:t> we </a:t>
            </a:r>
            <a:r>
              <a:rPr lang="en-US" dirty="0" err="1" smtClean="0"/>
              <a:t>woorden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. </a:t>
            </a:r>
            <a:endParaRPr lang="nl-NL" dirty="0"/>
          </a:p>
        </p:txBody>
      </p:sp>
      <p:pic>
        <p:nvPicPr>
          <p:cNvPr id="5" name="Tijdelijke aanduiding voor inhoud 4" descr="mattheü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0462" y="1216025"/>
            <a:ext cx="3865501" cy="493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schreef</a:t>
            </a:r>
            <a:r>
              <a:rPr lang="en-US" dirty="0" smtClean="0"/>
              <a:t> </a:t>
            </a:r>
            <a:r>
              <a:rPr lang="en-US" dirty="0" err="1" smtClean="0"/>
              <a:t>Mattheüs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zegt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niets</a:t>
            </a:r>
            <a:r>
              <a:rPr lang="en-US" dirty="0" smtClean="0"/>
              <a:t> over </a:t>
            </a:r>
            <a:r>
              <a:rPr lang="en-US" dirty="0" err="1" smtClean="0"/>
              <a:t>zijn</a:t>
            </a:r>
            <a:r>
              <a:rPr lang="en-US" dirty="0" smtClean="0"/>
              <a:t> auteur.</a:t>
            </a:r>
          </a:p>
          <a:p>
            <a:r>
              <a:rPr lang="en-US" dirty="0" err="1" smtClean="0"/>
              <a:t>Traditioneel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de </a:t>
            </a:r>
            <a:r>
              <a:rPr lang="en-US" dirty="0" err="1" smtClean="0"/>
              <a:t>Mattheüs</a:t>
            </a:r>
            <a:r>
              <a:rPr lang="en-US" dirty="0" smtClean="0"/>
              <a:t> (of Levi) die we </a:t>
            </a:r>
            <a:r>
              <a:rPr lang="en-US" dirty="0" err="1" smtClean="0"/>
              <a:t>tegenkomen</a:t>
            </a:r>
            <a:r>
              <a:rPr lang="en-US" dirty="0" smtClean="0"/>
              <a:t> in </a:t>
            </a:r>
            <a:r>
              <a:rPr lang="en-US" dirty="0" err="1" smtClean="0"/>
              <a:t>hoofdstuk</a:t>
            </a:r>
            <a:r>
              <a:rPr lang="en-US" dirty="0" smtClean="0"/>
              <a:t> 9: 9 </a:t>
            </a:r>
            <a:r>
              <a:rPr lang="en-US" dirty="0" err="1" smtClean="0"/>
              <a:t>beschouwd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 auteur:</a:t>
            </a:r>
          </a:p>
          <a:p>
            <a:pPr lvl="1"/>
            <a:r>
              <a:rPr lang="en-US" dirty="0" smtClean="0"/>
              <a:t>‘En </a:t>
            </a:r>
            <a:r>
              <a:rPr lang="en-US" dirty="0" err="1" smtClean="0"/>
              <a:t>Jezus</a:t>
            </a:r>
            <a:r>
              <a:rPr lang="en-US" dirty="0" smtClean="0"/>
              <a:t> (…) </a:t>
            </a:r>
            <a:r>
              <a:rPr lang="en-US" dirty="0" err="1" smtClean="0"/>
              <a:t>zag</a:t>
            </a:r>
            <a:r>
              <a:rPr lang="en-US" dirty="0" smtClean="0"/>
              <a:t> </a:t>
            </a:r>
            <a:r>
              <a:rPr lang="en-US" dirty="0" err="1" smtClean="0"/>
              <a:t>iemand</a:t>
            </a:r>
            <a:r>
              <a:rPr lang="en-US" dirty="0" smtClean="0"/>
              <a:t> in het </a:t>
            </a:r>
            <a:r>
              <a:rPr lang="en-US" dirty="0" err="1" smtClean="0"/>
              <a:t>tolhuis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, die </a:t>
            </a:r>
            <a:r>
              <a:rPr lang="en-US" dirty="0" err="1" smtClean="0"/>
              <a:t>Mattheüs</a:t>
            </a:r>
            <a:r>
              <a:rPr lang="en-US" dirty="0" smtClean="0"/>
              <a:t> </a:t>
            </a:r>
            <a:r>
              <a:rPr lang="en-US" dirty="0" err="1" smtClean="0"/>
              <a:t>heette</a:t>
            </a:r>
            <a:r>
              <a:rPr lang="en-US" dirty="0" smtClean="0"/>
              <a:t>; en </a:t>
            </a:r>
            <a:r>
              <a:rPr lang="en-US" dirty="0" err="1" smtClean="0"/>
              <a:t>zei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hem: </a:t>
            </a:r>
            <a:r>
              <a:rPr lang="en-US" dirty="0" err="1" smtClean="0"/>
              <a:t>Volg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r>
              <a:rPr lang="en-US" dirty="0" smtClean="0"/>
              <a:t>! En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stond</a:t>
            </a:r>
            <a:r>
              <a:rPr lang="en-US" dirty="0" smtClean="0"/>
              <a:t> op en </a:t>
            </a:r>
            <a:r>
              <a:rPr lang="en-US" dirty="0" err="1" smtClean="0"/>
              <a:t>volgde</a:t>
            </a:r>
            <a:r>
              <a:rPr lang="en-US" dirty="0" smtClean="0"/>
              <a:t> Hem’.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Twee </a:t>
            </a:r>
            <a:r>
              <a:rPr lang="en-US" dirty="0" err="1" smtClean="0"/>
              <a:t>argumenten</a:t>
            </a:r>
            <a:r>
              <a:rPr lang="en-US" dirty="0" smtClean="0"/>
              <a:t> die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ondersteunen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tollenaar</a:t>
            </a:r>
            <a:r>
              <a:rPr lang="en-US" dirty="0" smtClean="0"/>
              <a:t> die in contact </a:t>
            </a:r>
            <a:r>
              <a:rPr lang="en-US" dirty="0" err="1" smtClean="0"/>
              <a:t>stond</a:t>
            </a:r>
            <a:r>
              <a:rPr lang="en-US" dirty="0" smtClean="0"/>
              <a:t> met </a:t>
            </a:r>
            <a:r>
              <a:rPr lang="en-US" dirty="0" err="1" smtClean="0"/>
              <a:t>Romeinen</a:t>
            </a:r>
            <a:r>
              <a:rPr lang="en-US" dirty="0" smtClean="0"/>
              <a:t> </a:t>
            </a:r>
            <a:r>
              <a:rPr lang="en-US" dirty="0" err="1" smtClean="0"/>
              <a:t>moest</a:t>
            </a:r>
            <a:r>
              <a:rPr lang="en-US" dirty="0" smtClean="0"/>
              <a:t> je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Grieks</a:t>
            </a:r>
            <a:r>
              <a:rPr lang="en-US" dirty="0" smtClean="0"/>
              <a:t> </a:t>
            </a:r>
            <a:r>
              <a:rPr lang="en-US" dirty="0" err="1" smtClean="0"/>
              <a:t>beheersen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de </a:t>
            </a:r>
            <a:r>
              <a:rPr lang="en-US" dirty="0" err="1" smtClean="0"/>
              <a:t>vroege</a:t>
            </a:r>
            <a:r>
              <a:rPr lang="en-US" dirty="0" smtClean="0"/>
              <a:t> </a:t>
            </a:r>
            <a:r>
              <a:rPr lang="en-US" dirty="0" err="1" smtClean="0"/>
              <a:t>kerk</a:t>
            </a:r>
            <a:r>
              <a:rPr lang="en-US" dirty="0" smtClean="0"/>
              <a:t> hem </a:t>
            </a:r>
            <a:r>
              <a:rPr lang="en-US" dirty="0" err="1" smtClean="0"/>
              <a:t>als</a:t>
            </a:r>
            <a:r>
              <a:rPr lang="en-US" dirty="0" smtClean="0"/>
              <a:t> auteur </a:t>
            </a:r>
            <a:r>
              <a:rPr lang="en-US" dirty="0" err="1" smtClean="0"/>
              <a:t>beschouwen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was? </a:t>
            </a:r>
            <a:endParaRPr lang="en-US" dirty="0"/>
          </a:p>
          <a:p>
            <a:pPr lvl="1"/>
            <a:r>
              <a:rPr lang="en-US" dirty="0" err="1" smtClean="0"/>
              <a:t>Niet</a:t>
            </a:r>
            <a:r>
              <a:rPr lang="en-US" dirty="0" smtClean="0"/>
              <a:t> elk </a:t>
            </a:r>
            <a:r>
              <a:rPr lang="en-US" dirty="0" err="1" smtClean="0"/>
              <a:t>boek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</a:t>
            </a:r>
            <a:r>
              <a:rPr lang="en-US" dirty="0" err="1" smtClean="0"/>
              <a:t>zomaar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authentiek</a:t>
            </a:r>
            <a:r>
              <a:rPr lang="en-US" dirty="0" smtClean="0"/>
              <a:t> </a:t>
            </a:r>
            <a:r>
              <a:rPr lang="en-US" dirty="0" err="1" smtClean="0"/>
              <a:t>beschouwd</a:t>
            </a:r>
            <a:endParaRPr lang="en-US" dirty="0" smtClean="0"/>
          </a:p>
          <a:p>
            <a:pPr lvl="1"/>
            <a:r>
              <a:rPr lang="en-US" dirty="0" smtClean="0"/>
              <a:t>Criteria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acceptatie</a:t>
            </a:r>
            <a:r>
              <a:rPr lang="en-US" dirty="0" smtClean="0"/>
              <a:t> </a:t>
            </a:r>
            <a:r>
              <a:rPr lang="en-US" dirty="0" err="1" smtClean="0"/>
              <a:t>waren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geschreven</a:t>
            </a:r>
            <a:r>
              <a:rPr lang="en-US" dirty="0" smtClean="0"/>
              <a:t> door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apostel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 of </a:t>
            </a:r>
            <a:r>
              <a:rPr lang="en-US" dirty="0" err="1" smtClean="0"/>
              <a:t>iemand</a:t>
            </a:r>
            <a:r>
              <a:rPr lang="en-US" dirty="0" smtClean="0"/>
              <a:t> die in direct contact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apostel</a:t>
            </a:r>
            <a:r>
              <a:rPr lang="en-US" dirty="0" smtClean="0"/>
              <a:t> </a:t>
            </a:r>
            <a:r>
              <a:rPr lang="en-US" dirty="0" err="1" smtClean="0"/>
              <a:t>stond</a:t>
            </a:r>
            <a:r>
              <a:rPr lang="en-US" dirty="0" smtClean="0"/>
              <a:t>. </a:t>
            </a:r>
            <a:r>
              <a:rPr lang="en-US" dirty="0" err="1" smtClean="0"/>
              <a:t>Daar</a:t>
            </a:r>
            <a:r>
              <a:rPr lang="en-US" dirty="0" smtClean="0"/>
              <a:t> </a:t>
            </a:r>
            <a:r>
              <a:rPr lang="en-US" dirty="0" err="1" smtClean="0"/>
              <a:t>voldoet</a:t>
            </a:r>
            <a:r>
              <a:rPr lang="en-US" dirty="0" smtClean="0"/>
              <a:t> </a:t>
            </a:r>
            <a:r>
              <a:rPr lang="en-US" dirty="0" err="1" smtClean="0"/>
              <a:t>Matthe</a:t>
            </a:r>
            <a:r>
              <a:rPr lang="nl-NL" dirty="0" err="1" smtClean="0"/>
              <a:t>üs</a:t>
            </a:r>
            <a:r>
              <a:rPr lang="nl-NL" dirty="0" smtClean="0"/>
              <a:t> aan. </a:t>
            </a:r>
            <a:endParaRPr lang="nl-NL" dirty="0"/>
          </a:p>
        </p:txBody>
      </p:sp>
      <p:pic>
        <p:nvPicPr>
          <p:cNvPr id="8" name="Afbeelding 7" descr="mattheu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365104"/>
            <a:ext cx="2804710" cy="226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is het geschreven?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Zoals we al eerder gezien hebben, gebruikte </a:t>
            </a:r>
            <a:r>
              <a:rPr lang="nl-NL" dirty="0" err="1" smtClean="0"/>
              <a:t>Mattheüs</a:t>
            </a:r>
            <a:r>
              <a:rPr lang="nl-NL" dirty="0" smtClean="0"/>
              <a:t> Markus als bron.</a:t>
            </a:r>
          </a:p>
          <a:p>
            <a:r>
              <a:rPr lang="nl-NL" dirty="0" smtClean="0"/>
              <a:t>Het kan dus niet eerder dan 55 na Chr. geschreven zijn. </a:t>
            </a:r>
          </a:p>
          <a:p>
            <a:r>
              <a:rPr lang="nl-NL" dirty="0" smtClean="0"/>
              <a:t>Sommige wetenschappers stellen dat het na 70 geschreven moet zijn, omdat </a:t>
            </a:r>
            <a:r>
              <a:rPr lang="nl-NL" dirty="0" err="1" smtClean="0"/>
              <a:t>Mattheüs</a:t>
            </a:r>
            <a:r>
              <a:rPr lang="nl-NL" dirty="0" smtClean="0"/>
              <a:t> Jezus de val van Jeruzalem laat voorspellen.</a:t>
            </a:r>
          </a:p>
          <a:p>
            <a:r>
              <a:rPr lang="nl-NL" dirty="0" smtClean="0"/>
              <a:t>Dat argument geldt natuurlijk alleen als je niet in profetie gelooft…</a:t>
            </a:r>
          </a:p>
          <a:p>
            <a:r>
              <a:rPr lang="nl-NL" dirty="0" err="1" smtClean="0"/>
              <a:t>Irenaeus</a:t>
            </a:r>
            <a:r>
              <a:rPr lang="nl-NL" dirty="0" smtClean="0"/>
              <a:t> (ca. 175 na Chr.) schrijft dat </a:t>
            </a:r>
            <a:r>
              <a:rPr lang="nl-NL" dirty="0" err="1" smtClean="0"/>
              <a:t>Mattheüs</a:t>
            </a:r>
            <a:r>
              <a:rPr lang="nl-NL" dirty="0" smtClean="0"/>
              <a:t> zijn evangelie schreef toen </a:t>
            </a:r>
            <a:r>
              <a:rPr lang="nl-NL" dirty="0" err="1" smtClean="0"/>
              <a:t>Petrus</a:t>
            </a:r>
            <a:r>
              <a:rPr lang="nl-NL" dirty="0" smtClean="0"/>
              <a:t> en Paulus nog leefden. Dat zou betekenen uiterlijk begin jaren ’60.</a:t>
            </a:r>
            <a:endParaRPr lang="nl-NL" dirty="0"/>
          </a:p>
        </p:txBody>
      </p:sp>
      <p:pic>
        <p:nvPicPr>
          <p:cNvPr id="5" name="Tijdelijke aanduiding voor inhoud 4" descr="mattheüs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2983435" cy="4286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wie schreef </a:t>
            </a:r>
            <a:r>
              <a:rPr lang="nl-NL" dirty="0" err="1" smtClean="0"/>
              <a:t>Mattheüs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Mattheüs</a:t>
            </a:r>
            <a:r>
              <a:rPr lang="nl-NL" dirty="0" smtClean="0"/>
              <a:t> is een van meest joodse boeken van het NT.</a:t>
            </a:r>
          </a:p>
          <a:p>
            <a:r>
              <a:rPr lang="nl-NL" dirty="0" smtClean="0"/>
              <a:t>Het is geschreven door iemand die vertrouwd is met joodse gebruiken en dat ook veronderstelt bij zijn publiek:</a:t>
            </a:r>
          </a:p>
          <a:p>
            <a:pPr lvl="1"/>
            <a:r>
              <a:rPr lang="nl-NL" dirty="0" smtClean="0"/>
              <a:t>Zie Matth. 5: 22, 15: 2, 23: 5.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Bij geleerden bestaat een sterk vermoeden dat het evangelie geschreven is met het oog op de belangrijke gemeente van </a:t>
            </a:r>
            <a:r>
              <a:rPr lang="nl-NL" dirty="0" err="1" smtClean="0"/>
              <a:t>Antiochië</a:t>
            </a:r>
            <a:r>
              <a:rPr lang="nl-NL" dirty="0"/>
              <a:t> </a:t>
            </a:r>
            <a:r>
              <a:rPr lang="nl-NL" dirty="0" smtClean="0"/>
              <a:t>– waar zowel joden als heidenen deel van uit maakten. </a:t>
            </a:r>
          </a:p>
          <a:p>
            <a:r>
              <a:rPr lang="nl-NL" dirty="0" smtClean="0"/>
              <a:t>Daarbij doet de schrijver moeite om de aandacht van joodse lezers te trekken:</a:t>
            </a:r>
          </a:p>
          <a:p>
            <a:pPr lvl="1"/>
            <a:r>
              <a:rPr lang="nl-NL" dirty="0" smtClean="0"/>
              <a:t>Zie </a:t>
            </a:r>
            <a:r>
              <a:rPr lang="nl-NL" dirty="0" err="1" smtClean="0"/>
              <a:t>Mattheüs</a:t>
            </a:r>
            <a:r>
              <a:rPr lang="nl-NL" dirty="0" smtClean="0"/>
              <a:t> 1</a:t>
            </a:r>
          </a:p>
          <a:p>
            <a:pPr lvl="1"/>
            <a:r>
              <a:rPr lang="nl-NL" dirty="0" smtClean="0"/>
              <a:t>Jezus heet ‘de Zoon van David’ (15: 22, 20: 30)</a:t>
            </a:r>
          </a:p>
          <a:p>
            <a:pPr lvl="1"/>
            <a:r>
              <a:rPr lang="nl-NL" dirty="0" smtClean="0"/>
              <a:t>Voorkeur voor ‘Koninkrijk der hemelen’ i.p.v. ‘Koninkrijk van God’.</a:t>
            </a:r>
            <a:endParaRPr lang="nl-NL" dirty="0"/>
          </a:p>
        </p:txBody>
      </p:sp>
      <p:pic>
        <p:nvPicPr>
          <p:cNvPr id="5" name="Afbeelding 4" descr="jod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3790176" cy="1723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bijbel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878509" cy="2580972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Mattheüs</a:t>
            </a:r>
            <a:r>
              <a:rPr lang="en-US" dirty="0" smtClean="0"/>
              <a:t> </a:t>
            </a:r>
            <a:r>
              <a:rPr lang="en-US" dirty="0" err="1" smtClean="0"/>
              <a:t>vraagt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vervullingsaspect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1: 22-23;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2: 15; 17-18, 23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8: 17;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12: 17-19;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13: 35;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21: 4-5;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27: 9-10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relatie</a:t>
            </a:r>
            <a:r>
              <a:rPr lang="en-US" dirty="0" smtClean="0"/>
              <a:t> tot Markus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Ongeveer 45 % van </a:t>
            </a:r>
            <a:r>
              <a:rPr lang="nl-NL" dirty="0" err="1" smtClean="0"/>
              <a:t>Mattheüs</a:t>
            </a:r>
            <a:r>
              <a:rPr lang="nl-NL" dirty="0" smtClean="0"/>
              <a:t> heeft hij ontleend aan Markus.</a:t>
            </a:r>
          </a:p>
          <a:p>
            <a:r>
              <a:rPr lang="nl-NL" dirty="0" smtClean="0"/>
              <a:t>Van de 661 verzen uit Markus komen er 600 terug bij </a:t>
            </a:r>
            <a:r>
              <a:rPr lang="nl-NL" dirty="0" err="1" smtClean="0"/>
              <a:t>Mattheüs</a:t>
            </a:r>
            <a:r>
              <a:rPr lang="nl-NL" dirty="0" smtClean="0"/>
              <a:t>. </a:t>
            </a:r>
          </a:p>
          <a:p>
            <a:r>
              <a:rPr lang="nl-NL" dirty="0" err="1" smtClean="0"/>
              <a:t>Mattheüs</a:t>
            </a:r>
            <a:r>
              <a:rPr lang="nl-NL" dirty="0" smtClean="0"/>
              <a:t> voegt vijf blokken toe met onderwijs van Jezus</a:t>
            </a:r>
          </a:p>
        </p:txBody>
      </p:sp>
      <p:pic>
        <p:nvPicPr>
          <p:cNvPr id="10" name="Tijdelijke aanduiding voor inhoud 9" descr="2014-08-28 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3096344" cy="2322258"/>
          </a:xfrm>
        </p:spPr>
      </p:pic>
      <p:pic>
        <p:nvPicPr>
          <p:cNvPr id="11" name="Afbeelding 10" descr="2014-08-28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 deze vijf blokken gaat het om de volgende vragen:</a:t>
            </a:r>
          </a:p>
          <a:p>
            <a:r>
              <a:rPr lang="nl-NL" dirty="0" smtClean="0"/>
              <a:t>1. Hoe behoren burgers van het Koninkrijk te leven? (5-7)</a:t>
            </a:r>
          </a:p>
          <a:p>
            <a:r>
              <a:rPr lang="nl-NL" dirty="0" smtClean="0"/>
              <a:t>2. Hoe behoren rondtrekkende discipelen zich te gedragen op zendingsreizen? (10)</a:t>
            </a:r>
          </a:p>
          <a:p>
            <a:r>
              <a:rPr lang="nl-NL" dirty="0" smtClean="0"/>
              <a:t>3. Welke gelijkenissen heeft Jezus verteld? (13)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4. Welke vermaning gaf Jezus over het verhinderen van de toegang tot het Koninkrijk en over vergeving? (18-20)</a:t>
            </a:r>
          </a:p>
          <a:p>
            <a:r>
              <a:rPr lang="nl-NL" dirty="0" smtClean="0"/>
              <a:t>5. Hoe zal de geschiedenis eindigen? (24-25)</a:t>
            </a:r>
          </a:p>
          <a:p>
            <a:endParaRPr lang="nl-NL" dirty="0" smtClean="0"/>
          </a:p>
          <a:p>
            <a:r>
              <a:rPr lang="nl-NL" dirty="0" smtClean="0"/>
              <a:t>Telkens afgesloten met de woorden: ‘Toen Jezus deze woorden had geëindigd..’ (7: 28, 11: 1, 13: 53, 19: 1, 26: 1).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benadering</a:t>
            </a:r>
            <a:r>
              <a:rPr lang="en-US" dirty="0" smtClean="0"/>
              <a:t> van </a:t>
            </a:r>
            <a:r>
              <a:rPr lang="en-US" dirty="0" err="1" smtClean="0"/>
              <a:t>Mattheüs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Waar Markus kiest voor een chronologische benadering, kiest </a:t>
            </a:r>
            <a:r>
              <a:rPr lang="nl-NL" dirty="0" err="1" smtClean="0"/>
              <a:t>Mattheüs</a:t>
            </a:r>
            <a:r>
              <a:rPr lang="nl-NL" dirty="0" smtClean="0"/>
              <a:t> voor een </a:t>
            </a:r>
            <a:r>
              <a:rPr lang="nl-NL" i="1" dirty="0" smtClean="0"/>
              <a:t>thematische</a:t>
            </a:r>
            <a:r>
              <a:rPr lang="nl-NL" dirty="0" smtClean="0"/>
              <a:t> benadering. </a:t>
            </a:r>
          </a:p>
          <a:p>
            <a:endParaRPr lang="nl-NL" dirty="0" smtClean="0"/>
          </a:p>
          <a:p>
            <a:r>
              <a:rPr lang="nl-NL" dirty="0" smtClean="0"/>
              <a:t> Lees Matth. 4: 23: </a:t>
            </a:r>
          </a:p>
          <a:p>
            <a:pPr lvl="1"/>
            <a:r>
              <a:rPr lang="nl-NL" dirty="0" smtClean="0"/>
              <a:t>En </a:t>
            </a:r>
            <a:r>
              <a:rPr lang="nl-NL" dirty="0"/>
              <a:t>Jezus trok rond in heel </a:t>
            </a:r>
            <a:r>
              <a:rPr lang="nl-NL" dirty="0" err="1"/>
              <a:t>Galilea</a:t>
            </a:r>
            <a:r>
              <a:rPr lang="nl-NL" dirty="0"/>
              <a:t>, gaf onderwijs in hun synagogen en predikte het Evangelie van het Koninkrijk, en Hij genas elke ziekte en elke kwaal onder het volk.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Vervolgens illustreert </a:t>
            </a:r>
            <a:r>
              <a:rPr lang="nl-NL" dirty="0" err="1" smtClean="0"/>
              <a:t>Mattheus</a:t>
            </a:r>
            <a:r>
              <a:rPr lang="nl-NL" dirty="0" smtClean="0"/>
              <a:t> dit statement in h. 5-7 </a:t>
            </a:r>
            <a:r>
              <a:rPr lang="nl-NL" i="1" dirty="0" smtClean="0"/>
              <a:t>het onderwijs van Jezus </a:t>
            </a:r>
            <a:r>
              <a:rPr lang="nl-NL" dirty="0" smtClean="0"/>
              <a:t>en in h. 8-9 </a:t>
            </a:r>
            <a:r>
              <a:rPr lang="nl-NL" i="1" dirty="0" smtClean="0"/>
              <a:t>Zijn bediening van genezing</a:t>
            </a:r>
            <a:r>
              <a:rPr lang="nl-NL" dirty="0" smtClean="0"/>
              <a:t>.</a:t>
            </a:r>
          </a:p>
          <a:p>
            <a:r>
              <a:rPr lang="nl-NL" dirty="0" smtClean="0"/>
              <a:t>Hoofdstuk 8 en 9 laten zien dat </a:t>
            </a:r>
            <a:r>
              <a:rPr lang="nl-NL" dirty="0" err="1" smtClean="0"/>
              <a:t>Mattheus</a:t>
            </a:r>
            <a:r>
              <a:rPr lang="nl-NL" dirty="0" smtClean="0"/>
              <a:t> gebeurtenissen bij elkaar plaatst die chronologisch niet bij elkaar horen:</a:t>
            </a:r>
          </a:p>
          <a:p>
            <a:pPr lvl="1"/>
            <a:r>
              <a:rPr lang="nl-NL" dirty="0" smtClean="0"/>
              <a:t>Het verhaal van de genezing van </a:t>
            </a:r>
            <a:r>
              <a:rPr lang="nl-NL" dirty="0" err="1" smtClean="0"/>
              <a:t>Petrus</a:t>
            </a:r>
            <a:r>
              <a:rPr lang="nl-NL" dirty="0" smtClean="0"/>
              <a:t>’ schoonmoeder (14-17) heeft wsch. al plaatsgevonden voor de Bergrede (in Markus staat het in 1: 29-31)</a:t>
            </a:r>
          </a:p>
          <a:p>
            <a:pPr lvl="1"/>
            <a:r>
              <a:rPr lang="nl-NL" dirty="0" smtClean="0"/>
              <a:t>Dat geldt ook voor de melaatse (1-4) </a:t>
            </a:r>
            <a:r>
              <a:rPr lang="nl-NL" dirty="0" smtClean="0">
                <a:sym typeface="Wingdings" pitchFamily="2" charset="2"/>
              </a:rPr>
              <a:t> bij Markus 1: 40-45)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368</TotalTime>
  <Words>1636</Words>
  <Application>Microsoft Office PowerPoint</Application>
  <PresentationFormat>Diavoorstelling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Oorsprong</vt:lpstr>
      <vt:lpstr>Mattheüs</vt:lpstr>
      <vt:lpstr>Inleiding</vt:lpstr>
      <vt:lpstr>Wie schreef Mattheüs?</vt:lpstr>
      <vt:lpstr>Wanneer is het geschreven?</vt:lpstr>
      <vt:lpstr>Voor wie schreef Mattheüs?</vt:lpstr>
      <vt:lpstr>Dia 6</vt:lpstr>
      <vt:lpstr>De relatie tot Markus</vt:lpstr>
      <vt:lpstr>Dia 8</vt:lpstr>
      <vt:lpstr>De benadering van Mattheüs</vt:lpstr>
      <vt:lpstr>Conflict</vt:lpstr>
      <vt:lpstr>Conflict (2) </vt:lpstr>
      <vt:lpstr>Antisemitisch? </vt:lpstr>
      <vt:lpstr>Jezus Koning</vt:lpstr>
      <vt:lpstr>Mattheüs 22: 41-46</vt:lpstr>
      <vt:lpstr>De Koning en het Koninkrijk</vt:lpstr>
      <vt:lpstr>Het Koninkrijk en de joden </vt:lpstr>
      <vt:lpstr>Het Koninkrijk en de heidenen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</dc:creator>
  <cp:lastModifiedBy>Maarten</cp:lastModifiedBy>
  <cp:revision>7</cp:revision>
  <dcterms:created xsi:type="dcterms:W3CDTF">2015-01-07T10:10:00Z</dcterms:created>
  <dcterms:modified xsi:type="dcterms:W3CDTF">2015-01-12T16:20:17Z</dcterms:modified>
</cp:coreProperties>
</file>